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</p:sldMasterIdLst>
  <p:notesMasterIdLst>
    <p:notesMasterId r:id="rId15"/>
  </p:notesMasterIdLst>
  <p:handoutMasterIdLst>
    <p:handoutMasterId r:id="rId16"/>
  </p:handoutMasterIdLst>
  <p:sldIdLst>
    <p:sldId id="257" r:id="rId3"/>
    <p:sldId id="680" r:id="rId4"/>
    <p:sldId id="825" r:id="rId5"/>
    <p:sldId id="823" r:id="rId6"/>
    <p:sldId id="756" r:id="rId7"/>
    <p:sldId id="750" r:id="rId8"/>
    <p:sldId id="751" r:id="rId9"/>
    <p:sldId id="839" r:id="rId10"/>
    <p:sldId id="752" r:id="rId11"/>
    <p:sldId id="838" r:id="rId12"/>
    <p:sldId id="832" r:id="rId13"/>
    <p:sldId id="835" r:id="rId14"/>
  </p:sldIdLst>
  <p:sldSz cx="9144000" cy="6858000" type="screen4x3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069"/>
    <p:restoredTop sz="91527" autoAdjust="0"/>
  </p:normalViewPr>
  <p:slideViewPr>
    <p:cSldViewPr>
      <p:cViewPr varScale="1">
        <p:scale>
          <a:sx n="99" d="100"/>
          <a:sy n="99" d="100"/>
        </p:scale>
        <p:origin x="192" y="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4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57DD391B-30BB-064B-9909-DA5C851F20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F618F1-696C-804A-9F76-44F5CF2A9C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DFC3AD2E-AE82-654B-80B0-2DB922ACCDD4}" type="datetimeFigureOut">
              <a:rPr lang="de-DE"/>
              <a:pPr>
                <a:defRPr/>
              </a:pPr>
              <a:t>05.02.19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FF9940D-2F0B-934C-922C-7107C228648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6884976-E070-144E-834F-687E0545D72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10115D0-E099-FF46-8BBC-377C57526AC1}" type="slidenum">
              <a:rPr lang="de-DE" altLang="de-DE"/>
              <a:pPr/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1.png>
</file>

<file path=ppt/media/image12.png>
</file>

<file path=ppt/media/image13.png>
</file>

<file path=ppt/media/image14.jpeg>
</file>

<file path=ppt/media/image15.png>
</file>

<file path=ppt/media/image16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>
            <a:extLst>
              <a:ext uri="{FF2B5EF4-FFF2-40B4-BE49-F238E27FC236}">
                <a16:creationId xmlns:a16="http://schemas.microsoft.com/office/drawing/2014/main" id="{56297F21-546D-0744-AD29-7BC8554CCE2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1" name="Rectangle 3">
            <a:extLst>
              <a:ext uri="{FF2B5EF4-FFF2-40B4-BE49-F238E27FC236}">
                <a16:creationId xmlns:a16="http://schemas.microsoft.com/office/drawing/2014/main" id="{05124FFA-92D4-1B41-967D-027860FF1B4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2772" name="Rectangle 4">
            <a:extLst>
              <a:ext uri="{FF2B5EF4-FFF2-40B4-BE49-F238E27FC236}">
                <a16:creationId xmlns:a16="http://schemas.microsoft.com/office/drawing/2014/main" id="{0F5A8FA1-36C5-7248-ABFB-9EFFC05E0D5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0293" name="Rectangle 5">
            <a:extLst>
              <a:ext uri="{FF2B5EF4-FFF2-40B4-BE49-F238E27FC236}">
                <a16:creationId xmlns:a16="http://schemas.microsoft.com/office/drawing/2014/main" id="{569C0F2A-C6BB-9A4A-9092-C9FBA180CC7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40294" name="Rectangle 6">
            <a:extLst>
              <a:ext uri="{FF2B5EF4-FFF2-40B4-BE49-F238E27FC236}">
                <a16:creationId xmlns:a16="http://schemas.microsoft.com/office/drawing/2014/main" id="{5638FEFE-4B9B-E94B-991D-B184DD209E0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5" name="Rectangle 7">
            <a:extLst>
              <a:ext uri="{FF2B5EF4-FFF2-40B4-BE49-F238E27FC236}">
                <a16:creationId xmlns:a16="http://schemas.microsoft.com/office/drawing/2014/main" id="{C4B68C7D-2768-C741-93E7-6CD4132FE3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>
                <a:latin typeface="Arial" panose="020B0604020202020204" pitchFamily="34" charset="0"/>
              </a:defRPr>
            </a:lvl1pPr>
          </a:lstStyle>
          <a:p>
            <a:fld id="{F3041158-9136-F24E-949E-57CAD062BF0E}" type="slidenum">
              <a:rPr lang="de-DE" altLang="de-DE"/>
              <a:pPr/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Folienbildplatzhalter 1">
            <a:extLst>
              <a:ext uri="{FF2B5EF4-FFF2-40B4-BE49-F238E27FC236}">
                <a16:creationId xmlns:a16="http://schemas.microsoft.com/office/drawing/2014/main" id="{6989B789-A53A-1C4E-9030-2DC338DA747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3795" name="Notizenplatzhalter 2">
            <a:extLst>
              <a:ext uri="{FF2B5EF4-FFF2-40B4-BE49-F238E27FC236}">
                <a16:creationId xmlns:a16="http://schemas.microsoft.com/office/drawing/2014/main" id="{A512C6B9-4024-2B4D-ACE9-FF753F32F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Arial" panose="020B0604020202020204" pitchFamily="34" charset="0"/>
            </a:endParaRPr>
          </a:p>
        </p:txBody>
      </p:sp>
      <p:sp>
        <p:nvSpPr>
          <p:cNvPr id="33796" name="Foliennummernplatzhalter 3">
            <a:extLst>
              <a:ext uri="{FF2B5EF4-FFF2-40B4-BE49-F238E27FC236}">
                <a16:creationId xmlns:a16="http://schemas.microsoft.com/office/drawing/2014/main" id="{CC7DD986-6BE4-1B44-9651-C2523C3387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fld id="{572D4053-818B-DA49-A8E6-C7AE05E8A7E8}" type="slidenum">
              <a:rPr lang="de-DE" altLang="de-DE" b="0">
                <a:latin typeface="Arial" panose="020B0604020202020204" pitchFamily="34" charset="0"/>
              </a:rPr>
              <a:pPr eaLnBrk="1" hangingPunct="1"/>
              <a:t>1</a:t>
            </a:fld>
            <a:endParaRPr lang="de-DE" altLang="de-DE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541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>
            <a:extLst>
              <a:ext uri="{FF2B5EF4-FFF2-40B4-BE49-F238E27FC236}">
                <a16:creationId xmlns:a16="http://schemas.microsoft.com/office/drawing/2014/main" id="{1003AA15-A2AE-C942-8297-D3DA8495A16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fld id="{121915F6-D5C0-B242-9ED0-BCB5ED6DE67D}" type="slidenum">
              <a:rPr lang="de-DE" altLang="de-DE" b="0">
                <a:latin typeface="Arial" panose="020B0604020202020204" pitchFamily="34" charset="0"/>
              </a:rPr>
              <a:pPr eaLnBrk="1" hangingPunct="1"/>
              <a:t>2</a:t>
            </a:fld>
            <a:endParaRPr lang="de-DE" altLang="de-DE" b="0">
              <a:latin typeface="Arial" panose="020B0604020202020204" pitchFamily="34" charset="0"/>
            </a:endParaRPr>
          </a:p>
        </p:txBody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F56684F3-BD43-BE4E-8370-8E41D252D4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5844" name="Rectangle 3">
            <a:extLst>
              <a:ext uri="{FF2B5EF4-FFF2-40B4-BE49-F238E27FC236}">
                <a16:creationId xmlns:a16="http://schemas.microsoft.com/office/drawing/2014/main" id="{B2143C98-D311-A948-8AFA-6E2E71707F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Folienbildplatzhalter 1">
            <a:extLst>
              <a:ext uri="{FF2B5EF4-FFF2-40B4-BE49-F238E27FC236}">
                <a16:creationId xmlns:a16="http://schemas.microsoft.com/office/drawing/2014/main" id="{DA22D36F-DBFA-AC44-BB4C-C1E55484E38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7891" name="Notizenplatzhalter 2">
            <a:extLst>
              <a:ext uri="{FF2B5EF4-FFF2-40B4-BE49-F238E27FC236}">
                <a16:creationId xmlns:a16="http://schemas.microsoft.com/office/drawing/2014/main" id="{2B736004-0F5E-E042-9BD3-1A5071672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Arial" panose="020B0604020202020204" pitchFamily="34" charset="0"/>
            </a:endParaRPr>
          </a:p>
        </p:txBody>
      </p:sp>
      <p:sp>
        <p:nvSpPr>
          <p:cNvPr id="37892" name="Foliennummernplatzhalter 3">
            <a:extLst>
              <a:ext uri="{FF2B5EF4-FFF2-40B4-BE49-F238E27FC236}">
                <a16:creationId xmlns:a16="http://schemas.microsoft.com/office/drawing/2014/main" id="{C296B6B5-A515-814A-8ECF-C287C67E37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fld id="{6F3B2624-32FE-7043-AD24-7800788FC55C}" type="slidenum">
              <a:rPr lang="de-DE" altLang="de-DE" b="0">
                <a:latin typeface="Arial" panose="020B0604020202020204" pitchFamily="34" charset="0"/>
              </a:rPr>
              <a:pPr eaLnBrk="1" hangingPunct="1"/>
              <a:t>3</a:t>
            </a:fld>
            <a:endParaRPr lang="de-DE" altLang="de-DE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62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Folienbildplatzhalter 1">
            <a:extLst>
              <a:ext uri="{FF2B5EF4-FFF2-40B4-BE49-F238E27FC236}">
                <a16:creationId xmlns:a16="http://schemas.microsoft.com/office/drawing/2014/main" id="{277E2D52-24AA-C540-ACDF-034A078EABB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9939" name="Notizenplatzhalter 2">
            <a:extLst>
              <a:ext uri="{FF2B5EF4-FFF2-40B4-BE49-F238E27FC236}">
                <a16:creationId xmlns:a16="http://schemas.microsoft.com/office/drawing/2014/main" id="{ADEF773F-74A9-1E4C-B980-5BB64EFB0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de-DE">
              <a:latin typeface="Arial" panose="020B0604020202020204" pitchFamily="34" charset="0"/>
            </a:endParaRPr>
          </a:p>
        </p:txBody>
      </p:sp>
      <p:sp>
        <p:nvSpPr>
          <p:cNvPr id="39940" name="Foliennummernplatzhalter 3">
            <a:extLst>
              <a:ext uri="{FF2B5EF4-FFF2-40B4-BE49-F238E27FC236}">
                <a16:creationId xmlns:a16="http://schemas.microsoft.com/office/drawing/2014/main" id="{6B071CA2-CD6F-2F4B-A769-F8A234E2A6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fld id="{8E52DAD2-F1A6-1240-9A87-ACCC2B4CD1A5}" type="slidenum">
              <a:rPr lang="de-DE" altLang="de-DE" b="0">
                <a:latin typeface="Arial" panose="020B0604020202020204" pitchFamily="34" charset="0"/>
              </a:rPr>
              <a:pPr eaLnBrk="1" hangingPunct="1"/>
              <a:t>4</a:t>
            </a:fld>
            <a:endParaRPr lang="de-DE" altLang="de-DE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Folienbildplatzhalter 1">
            <a:extLst>
              <a:ext uri="{FF2B5EF4-FFF2-40B4-BE49-F238E27FC236}">
                <a16:creationId xmlns:a16="http://schemas.microsoft.com/office/drawing/2014/main" id="{DA22D36F-DBFA-AC44-BB4C-C1E55484E38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7891" name="Notizenplatzhalter 2">
            <a:extLst>
              <a:ext uri="{FF2B5EF4-FFF2-40B4-BE49-F238E27FC236}">
                <a16:creationId xmlns:a16="http://schemas.microsoft.com/office/drawing/2014/main" id="{2B736004-0F5E-E042-9BD3-1A5071672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Arial" panose="020B0604020202020204" pitchFamily="34" charset="0"/>
            </a:endParaRPr>
          </a:p>
        </p:txBody>
      </p:sp>
      <p:sp>
        <p:nvSpPr>
          <p:cNvPr id="37892" name="Foliennummernplatzhalter 3">
            <a:extLst>
              <a:ext uri="{FF2B5EF4-FFF2-40B4-BE49-F238E27FC236}">
                <a16:creationId xmlns:a16="http://schemas.microsoft.com/office/drawing/2014/main" id="{C296B6B5-A515-814A-8ECF-C287C67E37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fld id="{6F3B2624-32FE-7043-AD24-7800788FC55C}" type="slidenum">
              <a:rPr lang="de-DE" altLang="de-DE" b="0">
                <a:latin typeface="Arial" panose="020B0604020202020204" pitchFamily="34" charset="0"/>
              </a:rPr>
              <a:pPr eaLnBrk="1" hangingPunct="1"/>
              <a:t>5</a:t>
            </a:fld>
            <a:endParaRPr lang="de-DE" altLang="de-DE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Folienbildplatzhalter 1">
            <a:extLst>
              <a:ext uri="{FF2B5EF4-FFF2-40B4-BE49-F238E27FC236}">
                <a16:creationId xmlns:a16="http://schemas.microsoft.com/office/drawing/2014/main" id="{60B8B3E0-550E-0845-9EB8-315183EBAF7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4035" name="Notizenplatzhalter 2">
            <a:extLst>
              <a:ext uri="{FF2B5EF4-FFF2-40B4-BE49-F238E27FC236}">
                <a16:creationId xmlns:a16="http://schemas.microsoft.com/office/drawing/2014/main" id="{6166009D-5473-634D-A731-C6285F16B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>
              <a:latin typeface="Arial" panose="020B0604020202020204" pitchFamily="34" charset="0"/>
            </a:endParaRPr>
          </a:p>
        </p:txBody>
      </p:sp>
      <p:sp>
        <p:nvSpPr>
          <p:cNvPr id="44036" name="Foliennummernplatzhalter 3">
            <a:extLst>
              <a:ext uri="{FF2B5EF4-FFF2-40B4-BE49-F238E27FC236}">
                <a16:creationId xmlns:a16="http://schemas.microsoft.com/office/drawing/2014/main" id="{8325004D-8C36-9C48-8741-1D4B03F530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fld id="{CE6452ED-F81C-274D-B250-46108DEDF209}" type="slidenum">
              <a:rPr lang="de-DE" altLang="de-DE" b="0">
                <a:latin typeface="Arial" panose="020B0604020202020204" pitchFamily="34" charset="0"/>
              </a:rPr>
              <a:pPr eaLnBrk="1" hangingPunct="1"/>
              <a:t>6</a:t>
            </a:fld>
            <a:endParaRPr lang="de-DE" altLang="de-DE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Folienbildplatzhalter 1">
            <a:extLst>
              <a:ext uri="{FF2B5EF4-FFF2-40B4-BE49-F238E27FC236}">
                <a16:creationId xmlns:a16="http://schemas.microsoft.com/office/drawing/2014/main" id="{747A3252-7866-2641-BDE3-8E23E6A6E52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5059" name="Notizenplatzhalter 2">
            <a:extLst>
              <a:ext uri="{FF2B5EF4-FFF2-40B4-BE49-F238E27FC236}">
                <a16:creationId xmlns:a16="http://schemas.microsoft.com/office/drawing/2014/main" id="{19BFB04E-308B-8C40-9C78-83D0B35E8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sz="1200" b="0" dirty="0">
                <a:solidFill>
                  <a:srgbClr val="003366"/>
                </a:solidFill>
                <a:latin typeface="Calibri" pitchFamily="34" charset="0"/>
              </a:rPr>
              <a:t>Scalability: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numbers of users and items grows, computations needs very large memory machines</a:t>
            </a:r>
          </a:p>
          <a:p>
            <a:r>
              <a:rPr lang="en-GB" altLang="de-DE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Gray</a:t>
            </a:r>
            <a:r>
              <a:rPr lang="en-GB" altLang="de-DE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Sheep: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users whose opinions do not consistently agree or disagree with any group of people</a:t>
            </a:r>
          </a:p>
          <a:p>
            <a:r>
              <a:rPr lang="en-GB" altLang="de-DE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Synonyms: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very similar items to have different names or entries</a:t>
            </a:r>
            <a:endParaRPr lang="de-DE" altLang="de-DE" dirty="0">
              <a:latin typeface="Arial" panose="020B0604020202020204" pitchFamily="34" charset="0"/>
            </a:endParaRPr>
          </a:p>
        </p:txBody>
      </p:sp>
      <p:sp>
        <p:nvSpPr>
          <p:cNvPr id="45060" name="Foliennummernplatzhalter 3">
            <a:extLst>
              <a:ext uri="{FF2B5EF4-FFF2-40B4-BE49-F238E27FC236}">
                <a16:creationId xmlns:a16="http://schemas.microsoft.com/office/drawing/2014/main" id="{FCD9A415-804B-6D4B-928B-395BB890E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fld id="{E9DD24FA-3095-074B-8FBD-8983A5009918}" type="slidenum">
              <a:rPr lang="de-DE" altLang="de-DE" b="0">
                <a:latin typeface="Arial" panose="020B0604020202020204" pitchFamily="34" charset="0"/>
              </a:rPr>
              <a:pPr eaLnBrk="1" hangingPunct="1"/>
              <a:t>7</a:t>
            </a:fld>
            <a:endParaRPr lang="de-DE" altLang="de-DE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Folienbildplatzhalter 1">
            <a:extLst>
              <a:ext uri="{FF2B5EF4-FFF2-40B4-BE49-F238E27FC236}">
                <a16:creationId xmlns:a16="http://schemas.microsoft.com/office/drawing/2014/main" id="{B176F0DA-966F-7546-8C2B-5DF49F9AC31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6083" name="Notizenplatzhalter 2">
            <a:extLst>
              <a:ext uri="{FF2B5EF4-FFF2-40B4-BE49-F238E27FC236}">
                <a16:creationId xmlns:a16="http://schemas.microsoft.com/office/drawing/2014/main" id="{541ED869-7D2E-394F-BFD7-8F3C30DE9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de-DE" dirty="0">
              <a:latin typeface="Arial" panose="020B0604020202020204" pitchFamily="34" charset="0"/>
            </a:endParaRPr>
          </a:p>
        </p:txBody>
      </p:sp>
      <p:sp>
        <p:nvSpPr>
          <p:cNvPr id="46084" name="Foliennummernplatzhalter 3">
            <a:extLst>
              <a:ext uri="{FF2B5EF4-FFF2-40B4-BE49-F238E27FC236}">
                <a16:creationId xmlns:a16="http://schemas.microsoft.com/office/drawing/2014/main" id="{137394D0-F7AB-EF4A-9191-FAEAE8E12A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fld id="{7D60B529-1BBA-A542-AEFC-2E2DB7BACDEB}" type="slidenum">
              <a:rPr lang="de-DE" altLang="de-DE" b="0">
                <a:latin typeface="Arial" panose="020B0604020202020204" pitchFamily="34" charset="0"/>
              </a:rPr>
              <a:pPr eaLnBrk="1" hangingPunct="1"/>
              <a:t>9</a:t>
            </a:fld>
            <a:endParaRPr lang="de-DE" altLang="de-DE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RMSE: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standard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deviation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difference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among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predicted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rating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rating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. The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difference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also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known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residuals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.</a:t>
            </a:r>
          </a:p>
          <a:p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MAE: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average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absolute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difference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predicted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rating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rating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value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41158-9136-F24E-949E-57CAD062BF0E}" type="slidenum">
              <a:rPr lang="de-DE" altLang="de-DE" smtClean="0"/>
              <a:pPr/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94847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328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36EAC2BD-46A7-B740-A349-9A620730B3A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463272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5897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58975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E9B39E27-C544-404C-B7F0-38991A99D3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652724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190CE580-D01B-A64D-AA51-C4D9337DB0C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6915425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el, Text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8BCE7FB9-B172-4D4C-B7D9-7D1C68476D6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3708777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9C28323-7913-644C-BAC7-E9398F0C0B0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22A2694-AAF8-424C-8A91-7935AD475D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283714F-0F43-7542-9E18-CF996AB246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32E8A6-B4AB-1041-A053-69E8065ED461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395103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B34F9BB-AD50-064A-A0A7-C7B610163B0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3275F9F-2C62-E34D-972D-9EAEEC7F5F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A0D5C38-3E06-A443-8899-4704470A5F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BF1F94-98EB-EF47-81AC-2BDF2B89398B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610140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86494E2-738D-5243-85B0-1AD8EF3B8D8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D2063C0-0259-3B40-8375-2C44547567E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F5B0EBA-A4E2-3744-BC28-778E5AF40D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401D59-71C2-7247-BB0A-EBAF7FAC30E6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647290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74B766-0505-6043-82B7-5783B951BAB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42D3BC-6584-AB4B-B3B8-181E150F07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74D808-2899-374D-8C87-7679282BCA3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778BC2-081D-4542-9F08-2A3D2467B9AF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330413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9444366-C6F7-7645-BCD6-F93060A7874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AF7AF783-4CF8-6549-9696-63A4C53FA7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4438F06-243E-BC46-8152-C08C3316203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B3E5C-D441-C04E-8F20-0D40AA986BE8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476337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B2F5A90F-BA0E-EE42-9569-69F53D6C067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E4325D-BF01-0841-AB56-BC87174805F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2261658-11F3-B04F-B1E0-7853460124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E5EF6B-A1B4-DA4F-A957-D75DD997986C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73836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Font typeface="Wingdings" pitchFamily="2" charset="2"/>
              <a:buChar char="§"/>
              <a:defRPr b="1"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buFont typeface="Wingdings" pitchFamily="2" charset="2"/>
              <a:buChar char="§"/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37635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C406479-6A18-9940-B231-2F566861522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6D7CB438-6035-004B-AAB8-71B2C87BB22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57E9A1E-9B0A-524D-A9C9-2A64D4C067F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D557FF-A612-0941-9B71-4EF7CAA2D808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384526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603AA3-4872-4948-8B91-01C58CF44B0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90A568-C69F-A34C-97F8-3FEE898382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432DE4-2223-0346-BB55-FC4BDE6DF1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650BF7-DBC1-8142-8126-758EB2033936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304245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1658A0-CE1C-C94A-84AE-DCB559DA703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442226-2127-F745-A64F-605C17AE45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E7511C-B7AA-E245-A424-0CDAABED990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0571F40-EF25-5345-B5CE-C63923674D54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532520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D730CEE-2DC5-CB41-A4D8-1B706F50256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7578517-6B14-4540-A86D-86355587B4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043C336-8F9A-9443-B2AF-F2F2FD99D76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A96AEB0-D7A8-A044-967C-B432B76C3DA8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91791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AB38806-6D94-2A40-AF81-8F878D4D695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971AD20-550A-594B-97FF-5042DCA54B8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3B07867-728F-5245-A4DB-0863E208BE3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767F230-1B7B-8E4C-BEB2-C5176827CF0C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7124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FB7DF902-0CDE-1B4D-AB97-DECE6E0362A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110760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CA94E879-2EA5-9B43-B3F0-F2182F91538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142353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02E37320-13E0-5C47-A544-A165E97145C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007676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B4EB470B-FD44-6D4B-B796-BB2D2ED8315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16367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A4027EEF-B945-154A-8254-1A2EE0665AF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406902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9D7DAF81-64B5-F243-A971-7A25A7E155E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114441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C1751A8A-8844-5643-B3EC-F7231935EF8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6288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FC99A07-1DE2-8A4D-BF42-8DE600BE7C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769FF2C-87DB-1D46-A6F5-5192326FF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This section </a:t>
            </a:r>
          </a:p>
        </p:txBody>
      </p:sp>
      <p:sp>
        <p:nvSpPr>
          <p:cNvPr id="1028" name="Line 4">
            <a:extLst>
              <a:ext uri="{FF2B5EF4-FFF2-40B4-BE49-F238E27FC236}">
                <a16:creationId xmlns:a16="http://schemas.microsoft.com/office/drawing/2014/main" id="{5A01D81A-2C96-8948-BA27-0E4A822F2F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" y="12192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29" name="Text Box 5">
            <a:extLst>
              <a:ext uri="{FF2B5EF4-FFF2-40B4-BE49-F238E27FC236}">
                <a16:creationId xmlns:a16="http://schemas.microsoft.com/office/drawing/2014/main" id="{65893BED-3944-BB44-8D9A-3B616022D2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7338" y="6248400"/>
            <a:ext cx="696912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r>
              <a:rPr lang="de-DE" altLang="de-DE" sz="1000" b="0"/>
              <a:t>- </a:t>
            </a:r>
            <a:fld id="{D9A87FAC-E4EA-DE4A-B3A0-5E07D1D5ADEF}" type="slidenum">
              <a:rPr lang="de-DE" altLang="de-DE" sz="1000" b="0"/>
              <a:pPr eaLnBrk="1" hangingPunct="1"/>
              <a:t>‹#›</a:t>
            </a:fld>
            <a:r>
              <a:rPr lang="de-DE" altLang="de-DE" sz="1000" b="0"/>
              <a:t> -</a:t>
            </a: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4085089D-092E-5F4B-91B5-E736833155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0960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9F1DCD-669F-0B47-AC66-ED75DCDDB0B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539750" y="6245225"/>
            <a:ext cx="4464050" cy="476250"/>
          </a:xfrm>
          <a:prstGeom prst="rect">
            <a:avLst/>
          </a:prstGeom>
          <a:ln/>
        </p:spPr>
        <p:txBody>
          <a:bodyPr/>
          <a:lstStyle>
            <a:lvl1pPr>
              <a:defRPr sz="1000" b="0" dirty="0" smtClean="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Tutorial: Introduction to Recommender Systems, ACM SAC 2010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ts val="1200"/>
        </a:spcBef>
        <a:spcAft>
          <a:spcPct val="0"/>
        </a:spcAft>
        <a:buChar char="•"/>
        <a:defRPr sz="2000">
          <a:solidFill>
            <a:srgbClr val="003366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003366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700">
          <a:solidFill>
            <a:srgbClr val="003366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FD8514E3-83E2-334E-B04A-F50029CEA3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8EFD0B0E-B086-E346-9F69-80A63E290A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3B9A1A1E-2ED7-F24A-8397-D59A0FEBCAA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FAB032A7-4D2D-5244-A0A0-1EF5A8D539C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AB6BA200-9BFE-2F44-8863-69161E86FC0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panose="020B0604020202020204" pitchFamily="34" charset="0"/>
              </a:defRPr>
            </a:lvl1pPr>
          </a:lstStyle>
          <a:p>
            <a:fld id="{39ED176E-70EF-F44A-A3D4-D8FDE535B29B}" type="slidenum">
              <a:rPr lang="de-DE" altLang="de-DE"/>
              <a:pPr/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.tiff"/><Relationship Id="rId5" Type="http://schemas.openxmlformats.org/officeDocument/2006/relationships/hyperlink" Target="https://www.linkedin.com/in/vedpbharti/" TargetMode="External"/><Relationship Id="rId4" Type="http://schemas.openxmlformats.org/officeDocument/2006/relationships/hyperlink" Target="mailto:ved.bharti@freighthub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5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5.pn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1BD49A7F-3B27-8641-B36F-3A102C42105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059970" y="2195218"/>
            <a:ext cx="3913393" cy="2601933"/>
          </a:xfrm>
        </p:spPr>
        <p:txBody>
          <a:bodyPr anchor="b">
            <a:normAutofit/>
          </a:bodyPr>
          <a:lstStyle/>
          <a:p>
            <a:pPr algn="l"/>
            <a:r>
              <a:rPr lang="en-US" altLang="de-DE" sz="2850" b="1" dirty="0"/>
              <a:t>Introduction Recommendation Systems and its Applications</a:t>
            </a:r>
            <a:br>
              <a:rPr lang="en-US" altLang="de-DE" sz="2850" b="1" dirty="0"/>
            </a:br>
            <a:endParaRPr lang="en-US" altLang="de-DE" sz="2850" b="1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B23CB9-7B2C-DC4B-82F3-9B9E5BA67A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90" r="22700"/>
          <a:stretch/>
        </p:blipFill>
        <p:spPr>
          <a:xfrm>
            <a:off x="0" y="642458"/>
            <a:ext cx="5030653" cy="5726992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44E3C3-9D30-E449-B293-142DFF39A114}"/>
              </a:ext>
            </a:extLst>
          </p:cNvPr>
          <p:cNvSpPr txBox="1"/>
          <p:nvPr/>
        </p:nvSpPr>
        <p:spPr>
          <a:xfrm>
            <a:off x="5475380" y="5842337"/>
            <a:ext cx="36973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0" dirty="0"/>
              <a:t>By: </a:t>
            </a:r>
            <a:r>
              <a:rPr lang="en-GB" sz="1400" dirty="0" err="1"/>
              <a:t>Ved</a:t>
            </a:r>
            <a:r>
              <a:rPr lang="en-GB" sz="1400" dirty="0"/>
              <a:t> Bharti </a:t>
            </a:r>
            <a:br>
              <a:rPr lang="en-GB" sz="1200" dirty="0"/>
            </a:br>
            <a:r>
              <a:rPr lang="en-GB" sz="1200" dirty="0"/>
              <a:t>      </a:t>
            </a:r>
            <a:r>
              <a:rPr lang="en-GB" sz="1200" b="0" dirty="0">
                <a:hlinkClick r:id="rId4"/>
              </a:rPr>
              <a:t>ved.bharti@freighthub.com</a:t>
            </a:r>
            <a:endParaRPr lang="en-GB" sz="1200" b="0" dirty="0"/>
          </a:p>
          <a:p>
            <a:r>
              <a:rPr lang="en-GB" sz="1400" b="0" dirty="0"/>
              <a:t>      </a:t>
            </a:r>
          </a:p>
          <a:p>
            <a:r>
              <a:rPr lang="en-GB" sz="1400" b="0" dirty="0"/>
              <a:t>      </a:t>
            </a:r>
          </a:p>
        </p:txBody>
      </p:sp>
      <p:pic>
        <p:nvPicPr>
          <p:cNvPr id="7" name="Picture 6">
            <a:hlinkClick r:id="rId5"/>
            <a:extLst>
              <a:ext uri="{FF2B5EF4-FFF2-40B4-BE49-F238E27FC236}">
                <a16:creationId xmlns:a16="http://schemas.microsoft.com/office/drawing/2014/main" id="{F835DAAE-0610-9B4F-845B-C7D983F048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6666" y="5660655"/>
            <a:ext cx="363364" cy="36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802807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5C21E-8394-DB4C-AC3C-86524CCBB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Business and Statistical Evaluation Metric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42AD3A-EA67-B648-BED2-CB2A3203BA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9196" y="1484784"/>
                <a:ext cx="8229600" cy="4525963"/>
              </a:xfrm>
            </p:spPr>
            <p:txBody>
              <a:bodyPr/>
              <a:lstStyle/>
              <a:p>
                <a:pPr>
                  <a:lnSpc>
                    <a:spcPct val="150000"/>
                  </a:lnSpc>
                </a:pPr>
                <a:r>
                  <a:rPr lang="en-GB" sz="1600" dirty="0"/>
                  <a:t>Statistical evaluation Metrics</a:t>
                </a:r>
              </a:p>
              <a:p>
                <a:pPr marL="685800" lvl="1">
                  <a:buFont typeface="Symbol" pitchFamily="2" charset="2"/>
                  <a:buChar char="-"/>
                </a:pPr>
                <a:r>
                  <a:rPr lang="en-GB" sz="1600" dirty="0"/>
                  <a:t>Cross Validation (n Folds)</a:t>
                </a:r>
              </a:p>
              <a:p>
                <a:pPr marL="685800" lvl="1">
                  <a:buFont typeface="Symbol" pitchFamily="2" charset="2"/>
                  <a:buChar char="-"/>
                </a:pPr>
                <a:r>
                  <a:rPr lang="en-GB" sz="1600" dirty="0"/>
                  <a:t>Root Mean Square Error (RMSE)</a:t>
                </a:r>
                <a:br>
                  <a:rPr lang="en-GB" sz="1600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GB" sz="1200" i="1"/>
                        </m:ctrlPr>
                      </m:sSupPr>
                      <m:e>
                        <m:d>
                          <m:dPr>
                            <m:ctrlPr>
                              <a:rPr lang="en-GB" sz="1200" i="1"/>
                            </m:ctrlPr>
                          </m:dPr>
                          <m:e>
                            <m:r>
                              <a:rPr lang="en-GB" sz="1200" i="1"/>
                              <m:t>𝑥</m:t>
                            </m:r>
                            <m:r>
                              <a:rPr lang="en-GB" sz="1200" i="1"/>
                              <m:t>+</m:t>
                            </m:r>
                            <m:r>
                              <a:rPr lang="en-GB" sz="1200" i="1"/>
                              <m:t>𝑎</m:t>
                            </m:r>
                          </m:e>
                        </m:d>
                      </m:e>
                      <m:sup>
                        <m:r>
                          <a:rPr lang="en-GB" sz="1200" i="1"/>
                          <m:t>𝑛</m:t>
                        </m:r>
                      </m:sup>
                    </m:sSup>
                    <m:r>
                      <a:rPr lang="en-GB" sz="1200" i="1"/>
                      <m:t>=</m:t>
                    </m:r>
                    <m:rad>
                      <m:radPr>
                        <m:degHide m:val="on"/>
                        <m:ctrlPr>
                          <a:rPr lang="en-GB" sz="1200" i="1"/>
                        </m:ctrlPr>
                      </m:radPr>
                      <m:deg/>
                      <m:e>
                        <m:f>
                          <m:fPr>
                            <m:ctrlPr>
                              <a:rPr lang="en-GB" sz="1200" i="1"/>
                            </m:ctrlPr>
                          </m:fPr>
                          <m:num>
                            <m:r>
                              <a:rPr lang="en-GB" sz="1200" i="1"/>
                              <m:t>1</m:t>
                            </m:r>
                          </m:num>
                          <m:den>
                            <m:r>
                              <a:rPr lang="en-GB" sz="1200" i="1"/>
                              <m:t>𝑛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en-GB" sz="1200" i="1"/>
                            </m:ctrlPr>
                          </m:naryPr>
                          <m:sub>
                            <m:r>
                              <a:rPr lang="en-GB" sz="1200" i="1"/>
                              <m:t>𝑗</m:t>
                            </m:r>
                            <m:r>
                              <a:rPr lang="en-GB" sz="1200" i="1"/>
                              <m:t>=1</m:t>
                            </m:r>
                          </m:sub>
                          <m:sup>
                            <m:r>
                              <a:rPr lang="en-GB" sz="1200" i="1"/>
                              <m:t>𝑛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GB" sz="1200" i="1"/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GB" sz="1200" i="1"/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1200" i="1"/>
                                        </m:ctrlPr>
                                      </m:sSubPr>
                                      <m:e>
                                        <m:r>
                                          <a:rPr lang="en-GB" sz="1200" i="1"/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GB" sz="1200" i="1"/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GB" sz="1200" i="1"/>
                                      <m:t>− 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GB" sz="1200" i="1"/>
                                        </m:ctrlPr>
                                      </m:accPr>
                                      <m:e>
                                        <m:sSub>
                                          <m:sSubPr>
                                            <m:ctrlPr>
                                              <a:rPr lang="en-GB" sz="1200" i="1"/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1200" i="1"/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GB" sz="1200" i="1"/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acc>
                                  </m:e>
                                </m:d>
                              </m:e>
                              <m:sup>
                                <m:r>
                                  <a:rPr lang="en-GB" sz="1200" i="1"/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GB" sz="1600" dirty="0"/>
              </a:p>
              <a:p>
                <a:pPr marL="685800" lvl="1">
                  <a:buFont typeface="Symbol" pitchFamily="2" charset="2"/>
                  <a:buChar char="-"/>
                </a:pPr>
                <a:r>
                  <a:rPr lang="en-GB" sz="1600" dirty="0"/>
                  <a:t>Mean Absolute Error (MAE)</a:t>
                </a:r>
                <a:br>
                  <a:rPr lang="en-GB" sz="160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1100"/>
                      <m:t>MAE</m:t>
                    </m:r>
                    <m:r>
                      <a:rPr lang="en-GB" sz="1100" i="1"/>
                      <m:t>=</m:t>
                    </m:r>
                    <m:f>
                      <m:fPr>
                        <m:ctrlPr>
                          <a:rPr lang="en-GB" sz="1100" i="1"/>
                        </m:ctrlPr>
                      </m:fPr>
                      <m:num>
                        <m:r>
                          <a:rPr lang="en-GB" sz="1100" i="1"/>
                          <m:t>1</m:t>
                        </m:r>
                      </m:num>
                      <m:den>
                        <m:r>
                          <a:rPr lang="en-GB" sz="1100" i="1"/>
                          <m:t>𝑛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en-GB" sz="1100" i="1"/>
                        </m:ctrlPr>
                      </m:naryPr>
                      <m:sub>
                        <m:r>
                          <a:rPr lang="en-GB" sz="1100" i="1"/>
                          <m:t>𝑗</m:t>
                        </m:r>
                        <m:r>
                          <a:rPr lang="en-GB" sz="1100" i="1"/>
                          <m:t>=1</m:t>
                        </m:r>
                      </m:sub>
                      <m:sup>
                        <m:r>
                          <a:rPr lang="en-GB" sz="1100" i="1"/>
                          <m:t>𝑛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en-GB" sz="1100" i="1"/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sz="1100" i="1"/>
                                </m:ctrlPr>
                              </m:sSubPr>
                              <m:e>
                                <m:r>
                                  <a:rPr lang="en-GB" sz="1100" i="1"/>
                                  <m:t>𝑦</m:t>
                                </m:r>
                              </m:e>
                              <m:sub>
                                <m:r>
                                  <a:rPr lang="en-GB" sz="1100" i="1"/>
                                  <m:t>𝑗</m:t>
                                </m:r>
                              </m:sub>
                            </m:sSub>
                            <m:r>
                              <a:rPr lang="en-GB" sz="1100" i="1"/>
                              <m:t>− </m:t>
                            </m:r>
                            <m:acc>
                              <m:accPr>
                                <m:chr m:val="̂"/>
                                <m:ctrlPr>
                                  <a:rPr lang="en-GB" sz="1100" i="1"/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GB" sz="1100" i="1"/>
                                    </m:ctrlPr>
                                  </m:sSubPr>
                                  <m:e>
                                    <m:r>
                                      <a:rPr lang="en-GB" sz="1100" i="1"/>
                                      <m:t>𝑦</m:t>
                                    </m:r>
                                  </m:e>
                                  <m:sub>
                                    <m:r>
                                      <a:rPr lang="en-GB" sz="1100" i="1"/>
                                      <m:t>𝑗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e>
                    </m:nary>
                  </m:oMath>
                </a14:m>
                <a:endParaRPr lang="en-GB" sz="1100" dirty="0"/>
              </a:p>
              <a:p>
                <a:pPr marL="685800" lvl="1">
                  <a:buFont typeface="Symbol" pitchFamily="2" charset="2"/>
                  <a:buChar char="-"/>
                </a:pPr>
                <a:r>
                  <a:rPr lang="en-GB" sz="1600" dirty="0"/>
                  <a:t>Precession and Recall</a:t>
                </a:r>
                <a:br>
                  <a:rPr lang="en-GB" sz="160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1400"/>
                      <m:t>Precesion</m:t>
                    </m:r>
                    <m:r>
                      <a:rPr lang="en-GB" sz="1400" i="1"/>
                      <m:t>=</m:t>
                    </m:r>
                    <m:f>
                      <m:fPr>
                        <m:ctrlPr>
                          <a:rPr lang="en-GB" sz="1400" i="1"/>
                        </m:ctrlPr>
                      </m:fPr>
                      <m:num>
                        <m:r>
                          <a:rPr lang="en-GB" sz="1400" i="1"/>
                          <m:t>𝑇𝑃</m:t>
                        </m:r>
                      </m:num>
                      <m:den>
                        <m:r>
                          <a:rPr lang="en-GB" sz="1400" i="1"/>
                          <m:t>𝑇𝑃</m:t>
                        </m:r>
                        <m:r>
                          <a:rPr lang="en-GB" sz="1400" i="1"/>
                          <m:t>+</m:t>
                        </m:r>
                        <m:r>
                          <a:rPr lang="en-GB" sz="1400" i="1"/>
                          <m:t>𝐹𝑃</m:t>
                        </m:r>
                      </m:den>
                    </m:f>
                  </m:oMath>
                </a14:m>
                <a:br>
                  <a:rPr lang="de-DE" sz="140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1400"/>
                      <m:t>Recall</m:t>
                    </m:r>
                    <m:r>
                      <a:rPr lang="en-GB" sz="1400"/>
                      <m:t> </m:t>
                    </m:r>
                    <m:d>
                      <m:dPr>
                        <m:ctrlPr>
                          <a:rPr lang="en-GB" sz="140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sz="1400"/>
                          <m:t>True</m:t>
                        </m:r>
                        <m:r>
                          <a:rPr lang="en-GB" sz="1400"/>
                          <m:t> </m:t>
                        </m:r>
                        <m:r>
                          <m:rPr>
                            <m:sty m:val="p"/>
                          </m:rPr>
                          <a:rPr lang="en-GB" sz="1400"/>
                          <m:t>Positive</m:t>
                        </m:r>
                        <m:r>
                          <a:rPr lang="en-GB" sz="1400"/>
                          <m:t> </m:t>
                        </m:r>
                        <m:r>
                          <m:rPr>
                            <m:sty m:val="p"/>
                          </m:rPr>
                          <a:rPr lang="en-GB" sz="1400"/>
                          <m:t>Rate</m:t>
                        </m:r>
                      </m:e>
                    </m:d>
                    <m:r>
                      <a:rPr lang="en-GB" sz="1400" i="1"/>
                      <m:t>=</m:t>
                    </m:r>
                    <m:f>
                      <m:fPr>
                        <m:ctrlPr>
                          <a:rPr lang="en-GB" sz="1400" i="1"/>
                        </m:ctrlPr>
                      </m:fPr>
                      <m:num>
                        <m:r>
                          <a:rPr lang="en-GB" sz="1400" i="1"/>
                          <m:t>𝑇𝑃</m:t>
                        </m:r>
                      </m:num>
                      <m:den>
                        <m:r>
                          <a:rPr lang="en-GB" sz="1400" i="1"/>
                          <m:t>𝑇𝑃</m:t>
                        </m:r>
                        <m:r>
                          <a:rPr lang="en-GB" sz="1400" i="1"/>
                          <m:t>+</m:t>
                        </m:r>
                        <m:r>
                          <a:rPr lang="en-GB" sz="1400" i="1"/>
                          <m:t>𝐹𝑁</m:t>
                        </m:r>
                      </m:den>
                    </m:f>
                  </m:oMath>
                </a14:m>
                <a:endParaRPr lang="en-GB" sz="1200" dirty="0"/>
              </a:p>
              <a:p>
                <a:r>
                  <a:rPr lang="en-GB" sz="1600" dirty="0"/>
                  <a:t>Business Metric</a:t>
                </a:r>
              </a:p>
              <a:p>
                <a:pPr lvl="1"/>
                <a:r>
                  <a:rPr lang="en-GB" sz="1600" i="1" dirty="0"/>
                  <a:t>Hypothesis</a:t>
                </a:r>
                <a:r>
                  <a:rPr lang="en-GB" sz="1600" dirty="0"/>
                  <a:t>: Recommendations made by the model on training set and tested on test set should also hold valid in near future or next month.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42AD3A-EA67-B648-BED2-CB2A3203BA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9196" y="1484784"/>
                <a:ext cx="8229600" cy="4525963"/>
              </a:xfrm>
              <a:blipFill>
                <a:blip r:embed="rId3"/>
                <a:stretch>
                  <a:fillRect l="-309" r="-617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A5B0219-6907-6046-A451-3B16FA6A48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970937"/>
              </p:ext>
            </p:extLst>
          </p:nvPr>
        </p:nvGraphicFramePr>
        <p:xfrm>
          <a:off x="4572000" y="4095713"/>
          <a:ext cx="4032448" cy="106148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422989">
                  <a:extLst>
                    <a:ext uri="{9D8B030D-6E8A-4147-A177-3AD203B41FA5}">
                      <a16:colId xmlns:a16="http://schemas.microsoft.com/office/drawing/2014/main" val="2225947455"/>
                    </a:ext>
                  </a:extLst>
                </a:gridCol>
                <a:gridCol w="1107262">
                  <a:extLst>
                    <a:ext uri="{9D8B030D-6E8A-4147-A177-3AD203B41FA5}">
                      <a16:colId xmlns:a16="http://schemas.microsoft.com/office/drawing/2014/main" val="3717207312"/>
                    </a:ext>
                  </a:extLst>
                </a:gridCol>
                <a:gridCol w="1502197">
                  <a:extLst>
                    <a:ext uri="{9D8B030D-6E8A-4147-A177-3AD203B41FA5}">
                      <a16:colId xmlns:a16="http://schemas.microsoft.com/office/drawing/2014/main" val="3643690493"/>
                    </a:ext>
                  </a:extLst>
                </a:gridCol>
              </a:tblGrid>
              <a:tr h="32581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Recommended </a:t>
                      </a:r>
                      <a:endParaRPr lang="en-GB" sz="1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Not Recommended</a:t>
                      </a:r>
                      <a:endParaRPr lang="en-GB" sz="1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7473991"/>
                  </a:ext>
                </a:extLst>
              </a:tr>
              <a:tr h="36783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Purchased/ Used </a:t>
                      </a:r>
                      <a:endParaRPr lang="en-GB" sz="1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True Positive (TP)</a:t>
                      </a:r>
                      <a:endParaRPr lang="en-GB" sz="1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False Negative (FN)</a:t>
                      </a:r>
                      <a:endParaRPr lang="en-GB" sz="1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03364379"/>
                  </a:ext>
                </a:extLst>
              </a:tr>
              <a:tr h="36783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Not Purchased / Unused </a:t>
                      </a:r>
                      <a:endParaRPr lang="en-GB" sz="1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False Positive (FP)</a:t>
                      </a:r>
                      <a:endParaRPr lang="en-GB" sz="1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True Negative (TN)</a:t>
                      </a:r>
                      <a:endParaRPr lang="en-GB" sz="1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237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5598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E2F43-B094-FD4B-886F-974F2460A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Rule Mining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009678F-0180-0E48-B957-4A9AA31AA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320" y="1388498"/>
            <a:ext cx="8229600" cy="4525963"/>
          </a:xfrm>
        </p:spPr>
        <p:txBody>
          <a:bodyPr/>
          <a:lstStyle/>
          <a:p>
            <a:r>
              <a:rPr lang="en-GB" sz="1800" b="0" dirty="0" err="1"/>
              <a:t>Apriori</a:t>
            </a:r>
            <a:r>
              <a:rPr lang="en-GB" sz="1800" b="0" dirty="0"/>
              <a:t> algorithm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Does not require Ratings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dirty="0"/>
              <a:t>Unsupervised learning</a:t>
            </a:r>
            <a:r>
              <a:rPr lang="en-GB" sz="1800" b="0" dirty="0"/>
              <a:t> </a:t>
            </a:r>
          </a:p>
          <a:p>
            <a:r>
              <a:rPr lang="en-GB" sz="1800" b="0" dirty="0"/>
              <a:t>Transformed data to transactions</a:t>
            </a:r>
          </a:p>
          <a:p>
            <a:r>
              <a:rPr lang="en-GB" b="0" dirty="0"/>
              <a:t>Pruning the rules </a:t>
            </a:r>
          </a:p>
          <a:p>
            <a:pPr lvl="1"/>
            <a:r>
              <a:rPr lang="en-GB" sz="1400" b="0" dirty="0">
                <a:cs typeface="Calibri" panose="020F0502020204030204" pitchFamily="34" charset="0"/>
              </a:rPr>
              <a:t>If super rule possesses same lift or less support, then super rule (with more items) can be dropped)</a:t>
            </a:r>
            <a:endParaRPr lang="en-GB" sz="1050" b="0" dirty="0">
              <a:cs typeface="Calibri" panose="020F0502020204030204" pitchFamily="34" charset="0"/>
            </a:endParaRPr>
          </a:p>
          <a:p>
            <a:endParaRPr lang="en-GB" sz="1800" b="0" dirty="0"/>
          </a:p>
          <a:p>
            <a:endParaRPr lang="en-GB" sz="1800" b="0" dirty="0"/>
          </a:p>
          <a:p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C35992-0512-9843-B6EA-7C5A8C2BE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3727896"/>
            <a:ext cx="3732637" cy="225196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38ADE7A-B8C1-024F-9098-6F57B5AA68E0}"/>
              </a:ext>
            </a:extLst>
          </p:cNvPr>
          <p:cNvSpPr txBox="1"/>
          <p:nvPr/>
        </p:nvSpPr>
        <p:spPr>
          <a:xfrm>
            <a:off x="5148064" y="5783656"/>
            <a:ext cx="4145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0" dirty="0">
                <a:latin typeface="Calibri" panose="020F0502020204030204" pitchFamily="34" charset="0"/>
                <a:cs typeface="Calibri" panose="020F0502020204030204" pitchFamily="34" charset="0"/>
              </a:rPr>
              <a:t>Ref.: https://</a:t>
            </a:r>
            <a:r>
              <a:rPr lang="en-GB" sz="1100" b="0" dirty="0" err="1">
                <a:latin typeface="Calibri" panose="020F0502020204030204" pitchFamily="34" charset="0"/>
                <a:cs typeface="Calibri" panose="020F0502020204030204" pitchFamily="34" charset="0"/>
              </a:rPr>
              <a:t>www.saedsayad.com</a:t>
            </a:r>
            <a:r>
              <a:rPr lang="en-GB" sz="1100" b="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GB" sz="1100" b="0" dirty="0" err="1">
                <a:latin typeface="Calibri" panose="020F0502020204030204" pitchFamily="34" charset="0"/>
                <a:cs typeface="Calibri" panose="020F0502020204030204" pitchFamily="34" charset="0"/>
              </a:rPr>
              <a:t>association_rules.htm</a:t>
            </a:r>
            <a:endParaRPr lang="en-GB" sz="11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83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4D3C0-42BE-2B43-9171-74C8F6BFE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9F8D2-D6C2-944D-9182-F3D32842F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600" b="0" dirty="0"/>
              <a:t>Understand the user item interactions from the data</a:t>
            </a:r>
          </a:p>
          <a:p>
            <a:r>
              <a:rPr lang="en-GB" sz="1600" b="0" dirty="0"/>
              <a:t>Evaluate the rating, if missing compute the ways to generate the ratings</a:t>
            </a:r>
          </a:p>
          <a:p>
            <a:r>
              <a:rPr lang="en-GB" sz="1600" b="0" dirty="0"/>
              <a:t>Train/Test set selection in order to obtain maximum details of both products and customers</a:t>
            </a:r>
          </a:p>
          <a:p>
            <a:r>
              <a:rPr lang="en-GB" sz="1600" b="0" dirty="0"/>
              <a:t>Model selection and tuning the parameters based on the respective model</a:t>
            </a:r>
          </a:p>
          <a:p>
            <a:r>
              <a:rPr lang="en-GB" sz="1600" b="0" dirty="0"/>
              <a:t>Always assess model using both statistical measures and business metric</a:t>
            </a:r>
          </a:p>
          <a:p>
            <a:endParaRPr lang="en-GB" sz="1600" b="0" dirty="0"/>
          </a:p>
          <a:p>
            <a:endParaRPr lang="en-GB" sz="1600" b="0" dirty="0"/>
          </a:p>
        </p:txBody>
      </p:sp>
    </p:spTree>
    <p:extLst>
      <p:ext uri="{BB962C8B-B14F-4D97-AF65-F5344CB8AC3E}">
        <p14:creationId xmlns:p14="http://schemas.microsoft.com/office/powerpoint/2010/main" val="268753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CE4F26FD-34E1-054A-87AC-857AC085F7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dirty="0"/>
              <a:t>Agenda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04B8EDDD-200D-504E-87D2-8401809A4D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403350"/>
            <a:ext cx="8229600" cy="4689475"/>
          </a:xfrm>
        </p:spPr>
        <p:txBody>
          <a:bodyPr/>
          <a:lstStyle/>
          <a:p>
            <a:r>
              <a:rPr lang="en-US" altLang="de-DE" sz="1800" dirty="0"/>
              <a:t>Introduction</a:t>
            </a:r>
          </a:p>
          <a:p>
            <a:r>
              <a:rPr lang="en-US" altLang="de-DE" sz="1800" dirty="0"/>
              <a:t>Recommendation Methods</a:t>
            </a:r>
          </a:p>
          <a:p>
            <a:r>
              <a:rPr lang="en-US" altLang="de-DE" sz="1800" dirty="0"/>
              <a:t>Business and Statistical Evaluation Metric</a:t>
            </a:r>
          </a:p>
          <a:p>
            <a:r>
              <a:rPr lang="en-US" altLang="de-DE" sz="1800" dirty="0"/>
              <a:t>Association rule mining </a:t>
            </a:r>
          </a:p>
          <a:p>
            <a:r>
              <a:rPr lang="en-US" altLang="de-DE" sz="1800" dirty="0"/>
              <a:t>Case study </a:t>
            </a:r>
          </a:p>
          <a:p>
            <a:r>
              <a:rPr lang="en-US" altLang="de-DE" sz="1800" dirty="0"/>
              <a:t>Best Practices 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>
            <a:extLst>
              <a:ext uri="{FF2B5EF4-FFF2-40B4-BE49-F238E27FC236}">
                <a16:creationId xmlns:a16="http://schemas.microsoft.com/office/drawing/2014/main" id="{2C3A0FA0-A68B-0247-A40C-E20B6F83E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dirty="0"/>
              <a:t>Introduction</a:t>
            </a:r>
          </a:p>
        </p:txBody>
      </p:sp>
      <p:sp>
        <p:nvSpPr>
          <p:cNvPr id="9219" name="Inhaltsplatzhalter 2">
            <a:extLst>
              <a:ext uri="{FF2B5EF4-FFF2-40B4-BE49-F238E27FC236}">
                <a16:creationId xmlns:a16="http://schemas.microsoft.com/office/drawing/2014/main" id="{A0DF8953-AD65-FC42-AC80-F5CCCF99F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1371600"/>
            <a:ext cx="8229600" cy="4525963"/>
          </a:xfrm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 dirty="0"/>
              <a:t>Recommendation Engine</a:t>
            </a:r>
          </a:p>
          <a:p>
            <a:pPr lvl="1">
              <a:defRPr/>
            </a:pPr>
            <a:r>
              <a:rPr lang="en-US" dirty="0"/>
              <a:t>Information Filtering Systems</a:t>
            </a:r>
          </a:p>
          <a:p>
            <a:pPr lvl="1">
              <a:defRPr/>
            </a:pPr>
            <a:r>
              <a:rPr lang="en-US" dirty="0"/>
              <a:t>Deals with Problem of information overload</a:t>
            </a:r>
          </a:p>
          <a:p>
            <a:pPr lvl="1">
              <a:defRPr/>
            </a:pPr>
            <a:r>
              <a:rPr lang="en-US" dirty="0"/>
              <a:t>According to the users preferences, interest </a:t>
            </a:r>
          </a:p>
          <a:p>
            <a:pPr lvl="1">
              <a:defRPr/>
            </a:pPr>
            <a:r>
              <a:rPr lang="en-GB" dirty="0"/>
              <a:t>Predict</a:t>
            </a:r>
            <a:r>
              <a:rPr lang="de-DE" dirty="0"/>
              <a:t> </a:t>
            </a:r>
            <a:r>
              <a:rPr lang="en-GB" dirty="0"/>
              <a:t>if</a:t>
            </a:r>
            <a:r>
              <a:rPr lang="de-DE" dirty="0"/>
              <a:t> User </a:t>
            </a:r>
            <a:r>
              <a:rPr lang="en-GB" dirty="0"/>
              <a:t>prefer</a:t>
            </a:r>
            <a:r>
              <a:rPr lang="de-DE" dirty="0"/>
              <a:t> an item </a:t>
            </a:r>
            <a:r>
              <a:rPr lang="en-GB" dirty="0"/>
              <a:t>or</a:t>
            </a:r>
            <a:r>
              <a:rPr lang="de-DE" dirty="0"/>
              <a:t> not </a:t>
            </a:r>
            <a:r>
              <a:rPr lang="en-GB" dirty="0"/>
              <a:t>based</a:t>
            </a:r>
            <a:r>
              <a:rPr lang="de-DE" dirty="0"/>
              <a:t> on </a:t>
            </a:r>
            <a:r>
              <a:rPr lang="en-GB" dirty="0"/>
              <a:t>the</a:t>
            </a:r>
            <a:r>
              <a:rPr lang="de-DE" dirty="0"/>
              <a:t> Users Profile</a:t>
            </a:r>
          </a:p>
          <a:p>
            <a:pPr marL="457200" lvl="1" indent="0">
              <a:buNone/>
              <a:defRPr/>
            </a:pPr>
            <a:endParaRPr lang="en-US" i="1" dirty="0">
              <a:cs typeface="Calibri" pitchFamily="34" charset="0"/>
            </a:endParaRPr>
          </a:p>
          <a:p>
            <a:pPr>
              <a:defRPr/>
            </a:pPr>
            <a:r>
              <a:rPr lang="en-US" dirty="0"/>
              <a:t>Objectives</a:t>
            </a:r>
          </a:p>
          <a:p>
            <a:pPr lvl="1">
              <a:defRPr/>
            </a:pPr>
            <a:r>
              <a:rPr lang="en-US" dirty="0"/>
              <a:t>Increase Sale</a:t>
            </a:r>
          </a:p>
          <a:p>
            <a:pPr lvl="1">
              <a:defRPr/>
            </a:pPr>
            <a:r>
              <a:rPr lang="en-US" dirty="0"/>
              <a:t>Knowing user’s need, personalized recommendations</a:t>
            </a:r>
          </a:p>
          <a:p>
            <a:pPr lvl="1">
              <a:defRPr/>
            </a:pPr>
            <a:r>
              <a:rPr lang="en-US" dirty="0"/>
              <a:t>Increase number of registered users</a:t>
            </a:r>
          </a:p>
          <a:p>
            <a:pPr lvl="1">
              <a:defRPr/>
            </a:pPr>
            <a:r>
              <a:rPr lang="en-US" dirty="0"/>
              <a:t>Better User Time management</a:t>
            </a:r>
          </a:p>
          <a:p>
            <a:pPr lvl="1">
              <a:defRPr/>
            </a:pPr>
            <a:r>
              <a:rPr lang="en-US" dirty="0"/>
              <a:t>Making more option available to user</a:t>
            </a:r>
          </a:p>
          <a:p>
            <a:pPr marL="0" indent="0">
              <a:buNone/>
              <a:defRPr/>
            </a:pPr>
            <a:endParaRPr lang="en-US" dirty="0"/>
          </a:p>
          <a:p>
            <a:pPr marL="0" indent="0">
              <a:buFont typeface="Wingdings" pitchFamily="2" charset="2"/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00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>
            <a:extLst>
              <a:ext uri="{FF2B5EF4-FFF2-40B4-BE49-F238E27FC236}">
                <a16:creationId xmlns:a16="http://schemas.microsoft.com/office/drawing/2014/main" id="{60ADC678-BA5F-FB4F-8A81-953DCBA8D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dirty="0"/>
              <a:t>How does Recommender System helps?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4342ACC-BE72-4242-9890-51E6CA490B27}"/>
              </a:ext>
            </a:extLst>
          </p:cNvPr>
          <p:cNvSpPr txBox="1">
            <a:spLocks/>
          </p:cNvSpPr>
          <p:nvPr/>
        </p:nvSpPr>
        <p:spPr bwMode="auto">
          <a:xfrm>
            <a:off x="5796136" y="1506371"/>
            <a:ext cx="2627313" cy="374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ts val="1200"/>
              </a:spcBef>
              <a:buFont typeface="Wingdings" pitchFamily="2" charset="2"/>
              <a:buChar char="§"/>
            </a:pPr>
            <a:r>
              <a:rPr lang="en-US" altLang="de-DE" b="0" dirty="0">
                <a:solidFill>
                  <a:srgbClr val="003366"/>
                </a:solidFill>
                <a:latin typeface="Calibri" panose="020F0502020204030204" pitchFamily="34" charset="0"/>
              </a:rPr>
              <a:t>Promote users item discovery. </a:t>
            </a:r>
          </a:p>
          <a:p>
            <a:pPr>
              <a:spcBef>
                <a:spcPts val="1200"/>
              </a:spcBef>
              <a:buFont typeface="Wingdings" pitchFamily="2" charset="2"/>
              <a:buChar char="§"/>
            </a:pPr>
            <a:endParaRPr lang="en-US" altLang="de-DE" b="0" dirty="0">
              <a:solidFill>
                <a:srgbClr val="003366"/>
              </a:solidFill>
              <a:latin typeface="Calibri" panose="020F0502020204030204" pitchFamily="34" charset="0"/>
            </a:endParaRPr>
          </a:p>
          <a:p>
            <a:pPr>
              <a:spcBef>
                <a:spcPts val="1200"/>
              </a:spcBef>
              <a:buFont typeface="Wingdings" pitchFamily="2" charset="2"/>
              <a:buChar char="§"/>
            </a:pPr>
            <a:r>
              <a:rPr lang="en-US" altLang="de-DE" b="0" dirty="0">
                <a:solidFill>
                  <a:srgbClr val="003366"/>
                </a:solidFill>
                <a:latin typeface="Calibri" panose="020F0502020204030204" pitchFamily="34" charset="0"/>
              </a:rPr>
              <a:t>Very less number of items accumulate most sale or positive ratings</a:t>
            </a:r>
          </a:p>
          <a:p>
            <a:pPr>
              <a:spcBef>
                <a:spcPts val="1200"/>
              </a:spcBef>
              <a:buFont typeface="Wingdings" pitchFamily="2" charset="2"/>
              <a:buChar char="§"/>
            </a:pPr>
            <a:endParaRPr lang="en-US" altLang="de-DE" b="0" dirty="0">
              <a:solidFill>
                <a:srgbClr val="003366"/>
              </a:solidFill>
              <a:latin typeface="Calibri" panose="020F0502020204030204" pitchFamily="34" charset="0"/>
            </a:endParaRPr>
          </a:p>
          <a:p>
            <a:pPr>
              <a:spcBef>
                <a:spcPts val="1200"/>
              </a:spcBef>
              <a:buFont typeface="Wingdings" pitchFamily="2" charset="2"/>
              <a:buChar char="§"/>
            </a:pPr>
            <a:r>
              <a:rPr lang="en-US" altLang="de-DE" b="0" dirty="0">
                <a:solidFill>
                  <a:srgbClr val="003366"/>
                </a:solidFill>
                <a:latin typeface="Calibri" panose="020F0502020204030204" pitchFamily="34" charset="0"/>
              </a:rPr>
              <a:t>Serendipity – identify items from the Long Tail Users did not know about existence</a:t>
            </a:r>
          </a:p>
          <a:p>
            <a:pPr>
              <a:spcBef>
                <a:spcPts val="1200"/>
              </a:spcBef>
              <a:buFont typeface="Wingdings" pitchFamily="2" charset="2"/>
              <a:buChar char="§"/>
            </a:pPr>
            <a:endParaRPr lang="en-US" altLang="de-DE" b="0" dirty="0">
              <a:solidFill>
                <a:srgbClr val="003366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37172A-A156-1445-81B2-17709A4B6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2348880"/>
            <a:ext cx="5371099" cy="29039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08AA2C-EAD2-4941-AB47-16DF86892CA4}"/>
              </a:ext>
            </a:extLst>
          </p:cNvPr>
          <p:cNvSpPr txBox="1"/>
          <p:nvPr/>
        </p:nvSpPr>
        <p:spPr>
          <a:xfrm>
            <a:off x="3574232" y="5805264"/>
            <a:ext cx="51125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b="0" dirty="0">
                <a:latin typeface="Calibri" panose="020F0502020204030204" pitchFamily="34" charset="0"/>
                <a:cs typeface="Calibri" panose="020F0502020204030204" pitchFamily="34" charset="0"/>
              </a:rPr>
              <a:t>Ref.: https://</a:t>
            </a:r>
            <a:r>
              <a:rPr lang="en-GB" sz="1000" b="0" dirty="0" err="1">
                <a:latin typeface="Calibri" panose="020F0502020204030204" pitchFamily="34" charset="0"/>
                <a:cs typeface="Calibri" panose="020F0502020204030204" pitchFamily="34" charset="0"/>
              </a:rPr>
              <a:t>blog.johnrchildress.com</a:t>
            </a:r>
            <a:r>
              <a:rPr lang="en-GB" sz="1000" b="0" dirty="0">
                <a:latin typeface="Calibri" panose="020F0502020204030204" pitchFamily="34" charset="0"/>
                <a:cs typeface="Calibri" panose="020F0502020204030204" pitchFamily="34" charset="0"/>
              </a:rPr>
              <a:t>/2015/05/13/culture-change-and-the-long-tail/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el 1">
            <a:extLst>
              <a:ext uri="{FF2B5EF4-FFF2-40B4-BE49-F238E27FC236}">
                <a16:creationId xmlns:a16="http://schemas.microsoft.com/office/drawing/2014/main" id="{2C3A0FA0-A68B-0247-A40C-E20B6F83E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Recommendation System</a:t>
            </a:r>
            <a:endParaRPr lang="en-US" alt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C67A5-5383-D843-8E0F-670C3903C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616272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Recommendation Content</a:t>
            </a:r>
            <a:br>
              <a:rPr lang="en-GB" dirty="0"/>
            </a:br>
            <a:r>
              <a:rPr lang="en-GB" sz="1400" b="0" dirty="0"/>
              <a:t>(Product, Movies, articles etc.)</a:t>
            </a:r>
          </a:p>
          <a:p>
            <a:r>
              <a:rPr lang="en-GB" dirty="0"/>
              <a:t>User Data</a:t>
            </a:r>
            <a:br>
              <a:rPr lang="en-GB" dirty="0"/>
            </a:br>
            <a:r>
              <a:rPr lang="en-GB" sz="1400" b="0" dirty="0"/>
              <a:t>(User ratings, feedback, user profile)</a:t>
            </a:r>
            <a:br>
              <a:rPr lang="en-GB" sz="1400" b="0" dirty="0"/>
            </a:br>
            <a:br>
              <a:rPr lang="en-GB" sz="1600" b="0" dirty="0"/>
            </a:br>
            <a:r>
              <a:rPr lang="en-GB" sz="1600" dirty="0"/>
              <a:t>Explicit Profiling</a:t>
            </a:r>
            <a:r>
              <a:rPr lang="en-GB" sz="1600" b="0" dirty="0"/>
              <a:t>: </a:t>
            </a:r>
            <a:r>
              <a:rPr lang="en-GB" sz="1400" b="0" dirty="0"/>
              <a:t>Users are asked to fill some information regarding the likes and interest, Ratings</a:t>
            </a:r>
            <a:br>
              <a:rPr lang="en-GB" sz="1600" b="0" dirty="0"/>
            </a:br>
            <a:br>
              <a:rPr lang="en-GB" sz="1600" b="0" dirty="0"/>
            </a:br>
            <a:r>
              <a:rPr lang="en-GB" sz="1600" dirty="0"/>
              <a:t>Implicit Profiling: </a:t>
            </a:r>
            <a:r>
              <a:rPr lang="en-GB" sz="1400" b="0" dirty="0"/>
              <a:t>Tracking user’s activities on the portal, User purchased history, pages visited, and data obtained via cookies</a:t>
            </a:r>
          </a:p>
          <a:p>
            <a:r>
              <a:rPr lang="en-GB" dirty="0"/>
              <a:t>Recommendation Techniques</a:t>
            </a:r>
            <a:br>
              <a:rPr lang="en-GB" dirty="0"/>
            </a:br>
            <a:r>
              <a:rPr lang="en-GB" dirty="0"/>
              <a:t>- </a:t>
            </a:r>
            <a:r>
              <a:rPr lang="en-GB" sz="1600" dirty="0"/>
              <a:t>Content based 		- Collaborative filtering </a:t>
            </a:r>
            <a:br>
              <a:rPr lang="en-GB" sz="1600" dirty="0"/>
            </a:br>
            <a:r>
              <a:rPr lang="en-GB" sz="1600" dirty="0"/>
              <a:t>- Demographic		- Utility based</a:t>
            </a:r>
            <a:br>
              <a:rPr lang="en-GB" sz="1600" dirty="0"/>
            </a:br>
            <a:r>
              <a:rPr lang="en-GB" sz="1600" dirty="0"/>
              <a:t>- Hybrid</a:t>
            </a:r>
            <a:br>
              <a:rPr lang="en-GB" sz="1600" dirty="0"/>
            </a:br>
            <a:endParaRPr lang="en-GB" sz="16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37FBF1-F378-E746-A072-05A1F51E8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6768" y="1373887"/>
            <a:ext cx="4860032" cy="17667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6F13D5A0-C845-9F43-9F35-AD4692CD7F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dirty="0"/>
              <a:t>Methods recommender systems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BEF9FDF-9240-8740-BB2E-3552341C5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1392803"/>
          </a:xfrm>
        </p:spPr>
        <p:txBody>
          <a:bodyPr/>
          <a:lstStyle/>
          <a:p>
            <a:r>
              <a:rPr lang="en-GB" sz="1800" b="0" dirty="0"/>
              <a:t>Content Based</a:t>
            </a:r>
          </a:p>
          <a:p>
            <a:r>
              <a:rPr lang="en-GB" sz="1800" b="0" dirty="0"/>
              <a:t>Collaborative Filtering </a:t>
            </a:r>
          </a:p>
          <a:p>
            <a:r>
              <a:rPr lang="en-GB" sz="1800" b="0" dirty="0"/>
              <a:t>Hybrid</a:t>
            </a:r>
          </a:p>
        </p:txBody>
      </p:sp>
      <p:grpSp>
        <p:nvGrpSpPr>
          <p:cNvPr id="26627" name="Gruppieren 12">
            <a:extLst>
              <a:ext uri="{FF2B5EF4-FFF2-40B4-BE49-F238E27FC236}">
                <a16:creationId xmlns:a16="http://schemas.microsoft.com/office/drawing/2014/main" id="{938ED7DA-BA2F-4840-B68C-2D997CBF60A0}"/>
              </a:ext>
            </a:extLst>
          </p:cNvPr>
          <p:cNvGrpSpPr>
            <a:grpSpLocks/>
          </p:cNvGrpSpPr>
          <p:nvPr/>
        </p:nvGrpSpPr>
        <p:grpSpPr bwMode="auto">
          <a:xfrm>
            <a:off x="5314711" y="4348727"/>
            <a:ext cx="2752722" cy="1547813"/>
            <a:chOff x="6215074" y="3071810"/>
            <a:chExt cx="2752736" cy="1547815"/>
          </a:xfrm>
        </p:grpSpPr>
        <p:pic>
          <p:nvPicPr>
            <p:cNvPr id="26633" name="Grafik 6" descr="Outputarrow.png">
              <a:extLst>
                <a:ext uri="{FF2B5EF4-FFF2-40B4-BE49-F238E27FC236}">
                  <a16:creationId xmlns:a16="http://schemas.microsoft.com/office/drawing/2014/main" id="{4EE587B9-12A7-2844-A812-38CAC6F9EB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15074" y="3500438"/>
              <a:ext cx="1129063" cy="2190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634" name="Grafik 7" descr="Output.png">
              <a:extLst>
                <a:ext uri="{FF2B5EF4-FFF2-40B4-BE49-F238E27FC236}">
                  <a16:creationId xmlns:a16="http://schemas.microsoft.com/office/drawing/2014/main" id="{28ED1FA4-E90B-0A43-B683-B3301768A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8082" y="3071810"/>
              <a:ext cx="1609728" cy="1547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6631" name="Grafik 11" descr="UMarrow.png">
            <a:extLst>
              <a:ext uri="{FF2B5EF4-FFF2-40B4-BE49-F238E27FC236}">
                <a16:creationId xmlns:a16="http://schemas.microsoft.com/office/drawing/2014/main" id="{0A8D3198-C156-6141-B075-678465F4E4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432" y="3419986"/>
            <a:ext cx="1786277" cy="868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9" name="Rechteck 14">
            <a:extLst>
              <a:ext uri="{FF2B5EF4-FFF2-40B4-BE49-F238E27FC236}">
                <a16:creationId xmlns:a16="http://schemas.microsoft.com/office/drawing/2014/main" id="{F27377B3-401B-EA42-A7DE-504DF51E5B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0271" y="2848540"/>
            <a:ext cx="4572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r>
              <a:rPr lang="en-US" altLang="de-DE" sz="2000" dirty="0">
                <a:solidFill>
                  <a:srgbClr val="003366"/>
                </a:solidFill>
                <a:latin typeface="Calibri" panose="020F0502020204030204" pitchFamily="34" charset="0"/>
              </a:rPr>
              <a:t>Personalized recommendations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15C560-5847-2F4D-879E-3A7016DE82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732" y="3098936"/>
            <a:ext cx="1028700" cy="1028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48B2B3-B999-B945-AB23-B615F76BAF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904" y="4372540"/>
            <a:ext cx="1536700" cy="1028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347703-B0C8-464C-BE10-BE30C3532FDA}"/>
              </a:ext>
            </a:extLst>
          </p:cNvPr>
          <p:cNvSpPr txBox="1"/>
          <p:nvPr/>
        </p:nvSpPr>
        <p:spPr>
          <a:xfrm>
            <a:off x="1332854" y="226275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61F3EE-0F2B-434D-BC07-4F2611EF6219}"/>
              </a:ext>
            </a:extLst>
          </p:cNvPr>
          <p:cNvSpPr txBox="1"/>
          <p:nvPr/>
        </p:nvSpPr>
        <p:spPr>
          <a:xfrm>
            <a:off x="1255363" y="15498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266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A02FE631-D23E-DE4B-BB28-24DD823D24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dirty="0"/>
              <a:t>Methods of recommender systems</a:t>
            </a:r>
          </a:p>
        </p:txBody>
      </p:sp>
      <p:grpSp>
        <p:nvGrpSpPr>
          <p:cNvPr id="27651" name="Gruppieren 12">
            <a:extLst>
              <a:ext uri="{FF2B5EF4-FFF2-40B4-BE49-F238E27FC236}">
                <a16:creationId xmlns:a16="http://schemas.microsoft.com/office/drawing/2014/main" id="{398B6433-7A17-964F-9907-AEC0799C2CCA}"/>
              </a:ext>
            </a:extLst>
          </p:cNvPr>
          <p:cNvGrpSpPr>
            <a:grpSpLocks/>
          </p:cNvGrpSpPr>
          <p:nvPr/>
        </p:nvGrpSpPr>
        <p:grpSpPr bwMode="auto">
          <a:xfrm>
            <a:off x="5652120" y="2849329"/>
            <a:ext cx="2601293" cy="1698860"/>
            <a:chOff x="6366505" y="3071810"/>
            <a:chExt cx="2601305" cy="1547815"/>
          </a:xfrm>
        </p:grpSpPr>
        <p:pic>
          <p:nvPicPr>
            <p:cNvPr id="27660" name="Grafik 6" descr="Outputarrow.png">
              <a:extLst>
                <a:ext uri="{FF2B5EF4-FFF2-40B4-BE49-F238E27FC236}">
                  <a16:creationId xmlns:a16="http://schemas.microsoft.com/office/drawing/2014/main" id="{D94B97F3-0BCF-1748-A770-D8F52B57DB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6505" y="3529820"/>
              <a:ext cx="977632" cy="1896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661" name="Grafik 7" descr="Output.png">
              <a:extLst>
                <a:ext uri="{FF2B5EF4-FFF2-40B4-BE49-F238E27FC236}">
                  <a16:creationId xmlns:a16="http://schemas.microsoft.com/office/drawing/2014/main" id="{724BDF49-A6E3-034F-B691-97AC6FDAC2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8082" y="3071810"/>
              <a:ext cx="1609728" cy="1547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7652" name="Rechteck 8">
            <a:extLst>
              <a:ext uri="{FF2B5EF4-FFF2-40B4-BE49-F238E27FC236}">
                <a16:creationId xmlns:a16="http://schemas.microsoft.com/office/drawing/2014/main" id="{DC4662DA-8867-CD40-9DF3-E02981646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7688" y="1571625"/>
            <a:ext cx="4572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r>
              <a:rPr lang="en-US" altLang="de-DE" sz="2000" dirty="0">
                <a:solidFill>
                  <a:srgbClr val="003366"/>
                </a:solidFill>
                <a:latin typeface="Calibri" panose="020F0502020204030204" pitchFamily="34" charset="0"/>
              </a:rPr>
              <a:t>Collaborative: ”Finds what's popular among users with similar preferences"</a:t>
            </a:r>
          </a:p>
        </p:txBody>
      </p:sp>
      <p:pic>
        <p:nvPicPr>
          <p:cNvPr id="27655" name="Grafik 16" descr="Commarrow.png">
            <a:extLst>
              <a:ext uri="{FF2B5EF4-FFF2-40B4-BE49-F238E27FC236}">
                <a16:creationId xmlns:a16="http://schemas.microsoft.com/office/drawing/2014/main" id="{0355E163-289C-664A-AE93-6906E4F383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687" y="3143547"/>
            <a:ext cx="1966913" cy="499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F22732-5DB9-ED40-88C2-7964BFF042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406" y="1697979"/>
            <a:ext cx="1028700" cy="1028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AE7E11-A90B-7B40-8058-8AB319E70C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19" y="2726679"/>
            <a:ext cx="1106022" cy="121562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BA5B656-528E-9A4B-B0A2-DA950865C7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686" y="3049132"/>
            <a:ext cx="1536700" cy="1028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52A27B-2601-264C-800E-093A7C6AD3C7}"/>
              </a:ext>
            </a:extLst>
          </p:cNvPr>
          <p:cNvSpPr txBox="1"/>
          <p:nvPr/>
        </p:nvSpPr>
        <p:spPr>
          <a:xfrm>
            <a:off x="894803" y="5121041"/>
            <a:ext cx="73543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003366"/>
                </a:solidFill>
                <a:latin typeface="Calibri" pitchFamily="34" charset="0"/>
              </a:rPr>
              <a:t>Drawbacks: </a:t>
            </a:r>
            <a:r>
              <a:rPr lang="en-GB" sz="1400" b="0" dirty="0">
                <a:solidFill>
                  <a:srgbClr val="003366"/>
                </a:solidFill>
                <a:latin typeface="Calibri" pitchFamily="34" charset="0"/>
              </a:rPr>
              <a:t> Data Sparsity – Cold Start, Scalability, </a:t>
            </a:r>
            <a:r>
              <a:rPr lang="en-GB" sz="1400" b="0" dirty="0" err="1">
                <a:solidFill>
                  <a:srgbClr val="003366"/>
                </a:solidFill>
                <a:latin typeface="Calibri" pitchFamily="34" charset="0"/>
              </a:rPr>
              <a:t>Gray</a:t>
            </a:r>
            <a:r>
              <a:rPr lang="en-GB" sz="1400" b="0" dirty="0">
                <a:solidFill>
                  <a:srgbClr val="003366"/>
                </a:solidFill>
                <a:latin typeface="Calibri" pitchFamily="34" charset="0"/>
              </a:rPr>
              <a:t> Sheep  and Synonyms</a:t>
            </a:r>
            <a:endParaRPr lang="en-GB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E1675-91F1-1745-A626-64CC0665A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Similarity Measures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0AC6F6-27B8-004B-9F7F-9F892313F3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84784"/>
                <a:ext cx="8229600" cy="4525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1600" b="0" dirty="0"/>
                  <a:t>The content-based filtering algorithm finds using different similarity measures;</a:t>
                </a:r>
              </a:p>
              <a:p>
                <a:r>
                  <a:rPr lang="en-GB" sz="1600" dirty="0" err="1"/>
                  <a:t>Minkowski</a:t>
                </a:r>
                <a:r>
                  <a:rPr lang="en-GB" sz="1600" dirty="0"/>
                  <a:t> Distance </a:t>
                </a:r>
                <a:br>
                  <a:rPr lang="en-GB" sz="1600" b="0" dirty="0"/>
                </a:br>
                <a14:m>
                  <m:oMath xmlns:m="http://schemas.openxmlformats.org/officeDocument/2006/math">
                    <m:d>
                      <m:dPr>
                        <m:ctrlPr>
                          <a:rPr lang="en-GB" sz="1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2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12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2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GB" sz="12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sz="1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nary>
                              <m:naryPr>
                                <m:chr m:val="∑"/>
                                <m:grow m:val="on"/>
                                <m:ctrlPr>
                                  <a:rPr lang="en-GB" sz="1200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"/>
                                        <m:ctrlPr>
                                          <a:rPr lang="en-GB" sz="12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d>
                                          <m:dPr>
                                            <m:begChr m:val=""/>
                                            <m:endChr m:val="|"/>
                                            <m:ctrlPr>
                                              <a:rPr lang="en-GB" sz="12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</a:rPr>
                                              <m:t>− 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d>
                                  </m:e>
                                  <m:sup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p>
                                </m:sSup>
                              </m:e>
                            </m:nary>
                          </m:e>
                        </m:d>
                      </m:e>
                      <m:sup>
                        <m:f>
                          <m:fPr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12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GB" sz="12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den>
                        </m:f>
                      </m:sup>
                    </m:sSup>
                  </m:oMath>
                </a14:m>
                <a:endParaRPr lang="en-GB" sz="1200" dirty="0"/>
              </a:p>
              <a:p>
                <a:pPr marL="0" indent="0">
                  <a:buNone/>
                </a:pPr>
                <a:r>
                  <a:rPr lang="en-GB" sz="1200" dirty="0"/>
                  <a:t>	</a:t>
                </a:r>
                <a:r>
                  <a:rPr lang="en-GB" sz="1200" b="0" dirty="0"/>
                  <a:t>r = 1 	–&gt;  L1 Norm City Block </a:t>
                </a:r>
                <a:br>
                  <a:rPr lang="en-GB" sz="1200" b="0" dirty="0"/>
                </a:br>
                <a:r>
                  <a:rPr lang="en-GB" sz="1200" b="0" dirty="0"/>
                  <a:t>	r = 2 	–&gt;  L2 Norm Euclidean</a:t>
                </a:r>
                <a:endParaRPr lang="en-GB" sz="1600" b="0" dirty="0"/>
              </a:p>
              <a:p>
                <a:r>
                  <a:rPr lang="en-GB" sz="1600" dirty="0"/>
                  <a:t>Cosine Similarity</a:t>
                </a:r>
                <a:br>
                  <a:rPr lang="en-GB" sz="1600" b="0" dirty="0"/>
                </a:br>
                <a14:m>
                  <m:oMath xmlns:m="http://schemas.openxmlformats.org/officeDocument/2006/math">
                    <m:r>
                      <a:rPr lang="en-GB" sz="1200" i="1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GB" sz="1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12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GB" sz="12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sz="12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sz="1200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GB" sz="1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acc>
                          <m:accPr>
                            <m:chr m:val="⃗"/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2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</m:acc>
                        <m:r>
                          <a:rPr lang="en-IN" sz="12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1200" i="1">
                            <a:latin typeface="Cambria Math" panose="02040503050406030204" pitchFamily="18" charset="0"/>
                          </a:rPr>
                          <m:t>• </m:t>
                        </m:r>
                        <m:acc>
                          <m:accPr>
                            <m:chr m:val="⃗"/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2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acc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GB" sz="12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acc>
                          </m:e>
                        </m:d>
                        <m:r>
                          <a:rPr lang="en-GB" sz="1200" i="1"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GB" sz="12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acc>
                          </m:e>
                        </m:d>
                      </m:den>
                    </m:f>
                    <m:r>
                      <a:rPr lang="en-GB" sz="12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GB" sz="1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GB" sz="1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GB" sz="1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IN" sz="1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GB" sz="1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rad>
                          <m:radPr>
                            <m:degHide m:val="on"/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limLoc m:val="subSup"/>
                                <m:supHide m:val="on"/>
                                <m:ctrlPr>
                                  <a:rPr lang="en-GB" sz="1200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/>
                              <m:e>
                                <m:sSubSup>
                                  <m:sSubSupPr>
                                    <m:ctrlP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  <m:r>
                          <a:rPr lang="en-GB" sz="1200" i="1">
                            <a:latin typeface="Cambria Math" panose="02040503050406030204" pitchFamily="18" charset="0"/>
                          </a:rPr>
                          <m:t> ∗</m:t>
                        </m:r>
                        <m:rad>
                          <m:radPr>
                            <m:degHide m:val="on"/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limLoc m:val="subSup"/>
                                <m:supHide m:val="on"/>
                                <m:ctrlPr>
                                  <a:rPr lang="en-GB" sz="1200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/>
                              <m:e>
                                <m:sSubSup>
                                  <m:sSubSupPr>
                                    <m:ctrlP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GB" sz="12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</m:oMath>
                </a14:m>
                <a:endParaRPr lang="en-GB" sz="12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200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𝑐𝑜𝑠</m:t>
                      </m:r>
                      <m:r>
                        <a:rPr lang="en-GB" sz="1200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1200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GB" sz="1200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sz="1200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GB" sz="1200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•</m:t>
                          </m:r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||||</m:t>
                          </m:r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GB" sz="1200" i="1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||</m:t>
                          </m:r>
                        </m:den>
                      </m:f>
                    </m:oMath>
                  </m:oMathPara>
                </a14:m>
                <a:br>
                  <a:rPr lang="en-GB" sz="1200" b="0" dirty="0"/>
                </a:br>
                <a:endParaRPr lang="en-GB" sz="1200" b="0" dirty="0">
                  <a:highlight>
                    <a:srgbClr val="FFFF00"/>
                  </a:highlight>
                </a:endParaRPr>
              </a:p>
              <a:p>
                <a:r>
                  <a:rPr lang="en-GB" sz="1600" dirty="0"/>
                  <a:t>Jaccard Similarity		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GB" sz="1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"/>
                            <m:endChr m:val="}"/>
                            <m:ctrlPr>
                              <a:rPr lang="en-GB" sz="1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GB" sz="1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 ∩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  <m:r>
                              <a:rPr lang="en-GB" sz="1200" i="1">
                                <a:latin typeface="Cambria Math" panose="02040503050406030204" pitchFamily="18" charset="0"/>
                              </a:rPr>
                              <m:t> ∕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GB" sz="1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∪ </m:t>
                                </m:r>
                                <m:r>
                                  <a:rPr lang="en-GB" sz="1200" i="1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</m:d>
                          </m:e>
                        </m:d>
                      </m:e>
                    </m:d>
                  </m:oMath>
                </a14:m>
                <a:r>
                  <a:rPr lang="en-GB" sz="1600" dirty="0">
                    <a:effectLst/>
                  </a:rPr>
                  <a:t> </a:t>
                </a:r>
                <a:endParaRPr lang="en-GB" sz="1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0AC6F6-27B8-004B-9F7F-9F892313F3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84784"/>
                <a:ext cx="8229600" cy="4525963"/>
              </a:xfrm>
              <a:blipFill>
                <a:blip r:embed="rId2"/>
                <a:stretch>
                  <a:fillRect l="-463" t="-2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12CE2B3-FAF7-8F47-8B0F-2DFA19D9A06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4686925"/>
            <a:ext cx="1512168" cy="114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116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2D09B44D-BF2A-C842-8A78-0F2FCB3987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dirty="0"/>
              <a:t>Methods of recommender systems</a:t>
            </a:r>
          </a:p>
        </p:txBody>
      </p:sp>
      <p:grpSp>
        <p:nvGrpSpPr>
          <p:cNvPr id="28675" name="Gruppieren 12">
            <a:extLst>
              <a:ext uri="{FF2B5EF4-FFF2-40B4-BE49-F238E27FC236}">
                <a16:creationId xmlns:a16="http://schemas.microsoft.com/office/drawing/2014/main" id="{1E73F105-3F70-9B4F-A8D6-F001BF79129C}"/>
              </a:ext>
            </a:extLst>
          </p:cNvPr>
          <p:cNvGrpSpPr>
            <a:grpSpLocks/>
          </p:cNvGrpSpPr>
          <p:nvPr/>
        </p:nvGrpSpPr>
        <p:grpSpPr bwMode="auto">
          <a:xfrm>
            <a:off x="5565385" y="3000375"/>
            <a:ext cx="2688026" cy="1547813"/>
            <a:chOff x="6279770" y="3071810"/>
            <a:chExt cx="2688040" cy="1547815"/>
          </a:xfrm>
        </p:grpSpPr>
        <p:pic>
          <p:nvPicPr>
            <p:cNvPr id="28684" name="Grafik 6" descr="Outputarrow.png">
              <a:extLst>
                <a:ext uri="{FF2B5EF4-FFF2-40B4-BE49-F238E27FC236}">
                  <a16:creationId xmlns:a16="http://schemas.microsoft.com/office/drawing/2014/main" id="{B7B9682B-B996-AE40-8863-05CBDB2140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9770" y="3494466"/>
              <a:ext cx="1129063" cy="2190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685" name="Grafik 7" descr="Output.png">
              <a:extLst>
                <a:ext uri="{FF2B5EF4-FFF2-40B4-BE49-F238E27FC236}">
                  <a16:creationId xmlns:a16="http://schemas.microsoft.com/office/drawing/2014/main" id="{90D65754-966A-5347-A3E7-69126947C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8082" y="3071810"/>
              <a:ext cx="1609728" cy="1547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8682" name="Grafik 11" descr="UMarrow.png">
            <a:extLst>
              <a:ext uri="{FF2B5EF4-FFF2-40B4-BE49-F238E27FC236}">
                <a16:creationId xmlns:a16="http://schemas.microsoft.com/office/drawing/2014/main" id="{8EE523C6-DAC4-2F40-8E59-45535474F9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227" y="1888261"/>
            <a:ext cx="2163461" cy="10517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7" name="Rechteck 19">
            <a:extLst>
              <a:ext uri="{FF2B5EF4-FFF2-40B4-BE49-F238E27FC236}">
                <a16:creationId xmlns:a16="http://schemas.microsoft.com/office/drawing/2014/main" id="{BE8288FC-CD37-2C4B-9740-FB6B1B54D2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6250" y="1428750"/>
            <a:ext cx="45720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r>
              <a:rPr lang="en-US" altLang="de-DE" sz="2000" dirty="0">
                <a:solidFill>
                  <a:srgbClr val="003366"/>
                </a:solidFill>
                <a:latin typeface="Calibri" panose="020F0502020204030204" pitchFamily="34" charset="0"/>
              </a:rPr>
              <a:t>Content-based: ”Finds similar products what user have liked"</a:t>
            </a:r>
            <a:endParaRPr lang="en-US" altLang="de-DE" sz="2000" b="0" dirty="0"/>
          </a:p>
        </p:txBody>
      </p:sp>
      <p:pic>
        <p:nvPicPr>
          <p:cNvPr id="28680" name="Grafik 22" descr="PMarrow.png">
            <a:extLst>
              <a:ext uri="{FF2B5EF4-FFF2-40B4-BE49-F238E27FC236}">
                <a16:creationId xmlns:a16="http://schemas.microsoft.com/office/drawing/2014/main" id="{76B21474-2B35-2E43-9138-DCFF9A9487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625" y="3929137"/>
            <a:ext cx="1143000" cy="286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F82FBF-F027-394B-BB14-54229500BC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27" y="1622425"/>
            <a:ext cx="1028700" cy="1028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BE6ADE-DC98-EF47-99AE-AB93108414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41" y="3706186"/>
            <a:ext cx="1885970" cy="8020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FEEEB0-BF37-CA46-8D41-E1105BBCA984}"/>
              </a:ext>
            </a:extLst>
          </p:cNvPr>
          <p:cNvSpPr txBox="1"/>
          <p:nvPr/>
        </p:nvSpPr>
        <p:spPr>
          <a:xfrm>
            <a:off x="1110495" y="4548188"/>
            <a:ext cx="1035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>
                <a:latin typeface="Calibri" panose="020F0502020204030204" pitchFamily="34" charset="0"/>
                <a:cs typeface="Calibri" panose="020F0502020204030204" pitchFamily="34" charset="0"/>
              </a:rPr>
              <a:t>Item Profile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262E67C-358D-144A-B49C-F8224F8C11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686" y="3049132"/>
            <a:ext cx="1536700" cy="1028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3C97B6-F2B0-3A43-AC8C-FA64C6071B58}"/>
              </a:ext>
            </a:extLst>
          </p:cNvPr>
          <p:cNvSpPr txBox="1"/>
          <p:nvPr/>
        </p:nvSpPr>
        <p:spPr>
          <a:xfrm>
            <a:off x="1176575" y="5262174"/>
            <a:ext cx="6790849" cy="470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003366"/>
                </a:solidFill>
                <a:latin typeface="Calibri" pitchFamily="34" charset="0"/>
                <a:cs typeface="+mn-cs"/>
              </a:rPr>
              <a:t>Drawbacks: </a:t>
            </a:r>
            <a:r>
              <a:rPr lang="en-GB" sz="1200" b="0" dirty="0">
                <a:solidFill>
                  <a:srgbClr val="003366"/>
                </a:solidFill>
                <a:latin typeface="Calibri" pitchFamily="34" charset="0"/>
                <a:cs typeface="+mn-cs"/>
              </a:rPr>
              <a:t> It is limited  to recommending items that are of the same type.  It will never recommend products which the user has not bought or liked in the past.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theme/theme1.xml><?xml version="1.0" encoding="utf-8"?>
<a:theme xmlns:a="http://schemas.openxmlformats.org/drawingml/2006/main" name="17_habv">
  <a:themeElements>
    <a:clrScheme name="17_habv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7_habv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17_habv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inalPresentation" id="{CD269A91-1C32-634E-B4CD-FD4234115265}" vid="{7E119FB7-D99C-9C4C-BB0B-CD24DA5D23CC}"/>
    </a:ext>
  </a:extLst>
</a:theme>
</file>

<file path=ppt/theme/theme2.xml><?xml version="1.0" encoding="utf-8"?>
<a:theme xmlns:a="http://schemas.openxmlformats.org/drawingml/2006/main" name="Benutzerdefiniertes Design">
  <a:themeElements>
    <a:clrScheme name="Benutzerdefiniertes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enutzerdefiniertes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Benutzerdefiniertes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inalPresentation" id="{CD269A91-1C32-634E-B4CD-FD4234115265}" vid="{B351689A-404F-3448-BB6B-EC55FE9DF049}"/>
    </a:ext>
  </a:extLst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17_habv</Template>
  <TotalTime>16480</TotalTime>
  <Words>492</Words>
  <Application>Microsoft Macintosh PowerPoint</Application>
  <PresentationFormat>On-screen Show (4:3)</PresentationFormat>
  <Paragraphs>104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Cambria Math</vt:lpstr>
      <vt:lpstr>Symbol</vt:lpstr>
      <vt:lpstr>Verdana</vt:lpstr>
      <vt:lpstr>Wingdings</vt:lpstr>
      <vt:lpstr>17_habv</vt:lpstr>
      <vt:lpstr>Benutzerdefiniertes Design</vt:lpstr>
      <vt:lpstr>Introduction Recommendation Systems and its Applications </vt:lpstr>
      <vt:lpstr>Agenda</vt:lpstr>
      <vt:lpstr>Introduction</vt:lpstr>
      <vt:lpstr>How does Recommender System helps?</vt:lpstr>
      <vt:lpstr>Recommendation System</vt:lpstr>
      <vt:lpstr>Methods recommender systems</vt:lpstr>
      <vt:lpstr>Methods of recommender systems</vt:lpstr>
      <vt:lpstr>Similarity Measures</vt:lpstr>
      <vt:lpstr>Methods of recommender systems</vt:lpstr>
      <vt:lpstr>Business and Statistical Evaluation Metric</vt:lpstr>
      <vt:lpstr>Association Rule Mining</vt:lpstr>
      <vt:lpstr>Best Practices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Recommender Systems and its Applications </dc:title>
  <dc:creator>FreightHub GmbH</dc:creator>
  <cp:lastModifiedBy>FreightHub GmbH</cp:lastModifiedBy>
  <cp:revision>88</cp:revision>
  <cp:lastPrinted>2012-01-06T11:37:45Z</cp:lastPrinted>
  <dcterms:created xsi:type="dcterms:W3CDTF">2018-09-11T09:26:15Z</dcterms:created>
  <dcterms:modified xsi:type="dcterms:W3CDTF">2019-02-07T08:33:17Z</dcterms:modified>
</cp:coreProperties>
</file>

<file path=docProps/thumbnail.jpeg>
</file>